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4.jpeg" ContentType="image/jpeg"/>
  <Override PartName="/ppt/media/image73.png" ContentType="image/png"/>
  <Override PartName="/ppt/media/image72.jpeg" ContentType="image/jpeg"/>
  <Override PartName="/ppt/media/image70.png" ContentType="image/png"/>
  <Override PartName="/ppt/media/image65.png" ContentType="image/png"/>
  <Override PartName="/ppt/media/image62.png" ContentType="image/png"/>
  <Override PartName="/ppt/media/image71.jpeg" ContentType="image/jpeg"/>
  <Override PartName="/ppt/media/image61.png" ContentType="image/png"/>
  <Override PartName="/ppt/media/image6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49.png" ContentType="image/png"/>
  <Override PartName="/ppt/media/image24.png" ContentType="image/png"/>
  <Override PartName="/ppt/media/image7.gif" ContentType="image/gif"/>
  <Override PartName="/ppt/media/image47.png" ContentType="image/png"/>
  <Override PartName="/ppt/media/image22.png" ContentType="image/png"/>
  <Override PartName="/ppt/media/image5.gif" ContentType="image/gif"/>
  <Override PartName="/ppt/media/image48.png" ContentType="image/png"/>
  <Override PartName="/ppt/media/image23.png" ContentType="image/png"/>
  <Override PartName="/ppt/media/image6.gif" ContentType="image/gif"/>
  <Override PartName="/ppt/media/image2.png" ContentType="image/png"/>
  <Override PartName="/ppt/media/image40.jpeg" ContentType="image/jpeg"/>
  <Override PartName="/ppt/media/image1.png" ContentType="image/png"/>
  <Override PartName="/ppt/media/image3.png" ContentType="image/png"/>
  <Override PartName="/ppt/media/image63.png" ContentType="image/png"/>
  <Override PartName="/ppt/media/image8.png" ContentType="image/png"/>
  <Override PartName="/ppt/media/image64.png" ContentType="image/png"/>
  <Override PartName="/ppt/media/image9.png" ContentType="image/png"/>
  <Override PartName="/ppt/media/image35.gif" ContentType="image/gif"/>
  <Override PartName="/ppt/media/image69.jpeg" ContentType="image/jpeg"/>
  <Override PartName="/ppt/media/image29.png" ContentType="image/pn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8FAD5CB-7BEB-4A78-B7AA-BAE5582376AB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979A9C-9C3C-4632-A835-30085904D8C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6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http://www.e-sciencecentral.org/articles/SC000000422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0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0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ABEF88-3234-428C-9C9D-98A27495FC69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SVM 3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http://upload.wikimedia.org/wikipedia/commons/2/2a/Svm_max_sep_hyperplane_with_margin.png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1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1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89AECE-0CA8-4369-9C4F-B3995F872831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http://stackoverflow.com/questions/3997454/help-me-understand-linear-separability-in-a-binary-svm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1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1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0FB7FDB-60D8-4A32-BD42-D929814CEBCC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http://www.ic.unicamp.br/~afalcao/mo445/aula17.pdf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http://stackoverflow.com/questions/3997454/help-me-understand-linear-separability-in-a-binary-svm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91672B-3B52-42BC-A8A6-D443436E751C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2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2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http://nlp.stanford.edu/IR-book/html/htmledition/nonlinear-svms-1.html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EF7638-968F-4F99-8BAA-A7785A01F3AF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2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2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http://cg2010studio.wordpress.com/2012/05/20/%E9%9D%9E%E7%B7%9A%E6%80%A7%E6%94%AF%E6%8C%81%E5%90%91%E9%87%8F%E6%A9%9F%E5%99%A8-non-linear-svms/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936652-A7D9-49DB-BA71-0A4C07E01566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3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3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http://cg2010studio.wordpress.com/2012/05/20/%E9%9D%9E%E7%B7%9A%E6%80%A7%E6%94%AF%E6%8C%81%E5%90%91%E9%87%8F%E6%A9%9F%E5%99%A8-non-linear-svms/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AC8A12-431B-4799-B129-368CA7472DC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3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3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4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4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B43AAD-920B-48B5-91F2-4FF16503A019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6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6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0D7E90-2A95-460C-839A-A16721B4A27D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http://www.mathworks.com/help/stats/classificationsvm.fitposterior.html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9E30AE-229B-4023-9B61-C347B451F0A8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4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4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http://courses.media.mit.edu/2006fall/mas622j/Projects/aisen-project/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AD8967-FD83-4C26-8895-7DC45524E94D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5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5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http://courses.media.mit.edu/2006fall/mas622j/Projects/aisen-project/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8456453-7AF8-42B4-BB5F-5AEB6A76DE4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5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5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http://journal.frontiersin.org/Journal/10.3389/fnins.2012.00178/full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6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6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7DA2AA-FB94-4465-9E82-2646B9DE25C3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http://blog.sairahul.com/2014/01/linear-separability.html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6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6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31EC32-8907-4C98-BEF8-9792E4485E94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http://http://nuigroup.com/forums/viewthread/2479/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7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7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67CBD94-FADB-47F1-A6F2-1DFC43FE87BB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http://www.humansensing.cs.cmu.edu/projects/autofacial.html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7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7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843759-0C0F-41E1-8E08-3223D5E612FC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http://www.ironpython.info/index.php?title=Basic_Handwriting_Recognition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8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8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154AC2-45F8-4254-ADF5-B8E8EA738091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http://www.scielo.br/scielo.php?pid=S1679-45082012000200008&amp;script=sci_arttext&amp;tlng=es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8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8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542495-A269-47CD-8BAD-876E3E9AD280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http://dcm.ffclrp.usp.br/~augusto/teaching/ami/AM-I-Conceitos-Definicoes.pdf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http://www.culturamix.com/wp-content/gallery/3-254/a-diferenca-entre-os-cogumelos-comestiveis-venenosos-e-alucinogenos-3.jpg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00DC5D-5F43-43BA-BDA7-C44431B06C45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7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7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http://sundog.stsci.edu/rick/SCMA/node2.html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FE1977-87BB-42A1-8258-E2513C7633D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7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7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https://code.google.com/p/nll/wiki/ClassifierNeuralNetwork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7C3A52-CE5D-4268-9E59-08A1F25869A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8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83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http://stackoverflow.com/questions/14521552/why-as-number-of-features-increases-the-classification-accuracy-decreases-when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4DC4FC5-AF7C-4223-913B-3A96D365D800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8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88" name="TextShape 5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http://docs.opencv.org/doc/tutorials/ml/introduction_to_svm/introduction_to_svm.html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9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9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D687993-E7B6-40AA-BA5D-073C2EA2C5B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SVM 3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http://upload.wikimedia.org/wikipedia/commons/2/2a/Svm_max_sep_hyperplane_with_margin.png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97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398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8EB276-1B6D-4080-8BCB-E1D63E223564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Fonte: http://en.wikipedia.org/wiki/Support_vector_machine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0" y="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Pontifícia Univerisade Católica do Paraná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02" name="TextShape 4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Programa de Pós Graduação em Informática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403" name="TextShape 5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7AF501-9181-40EF-8ADD-9D8395EF9B88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66520" y="433296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11768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0121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77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8665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30121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51577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866520" y="2489040"/>
            <a:ext cx="6345000" cy="353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6345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866520" y="927000"/>
            <a:ext cx="6345000" cy="329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866520" y="2489040"/>
            <a:ext cx="6345000" cy="353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11768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866520" y="433296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11768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0121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7720" y="248904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8665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30121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5157720" y="4332960"/>
            <a:ext cx="2043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6345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866520" y="927000"/>
            <a:ext cx="6345000" cy="3290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353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117680" y="433296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6652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117680" y="2489040"/>
            <a:ext cx="3096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66520" y="4332960"/>
            <a:ext cx="6345000" cy="16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2160" y="-2160"/>
            <a:ext cx="9145800" cy="6860880"/>
            <a:chOff x="-2160" y="-2160"/>
            <a:chExt cx="9145800" cy="68608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9143640" cy="6857640"/>
            </a:xfrm>
            <a:prstGeom prst="rect">
              <a:avLst/>
            </a:prstGeom>
            <a:blipFill rotWithShape="0">
              <a:blip r:embed="rId2"/>
              <a:stretch>
                <a:fillRect l="-440885" t="0" r="-440885" b="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5689800" y="-216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-216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6299280" y="58683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6359760" y="1789920"/>
              <a:ext cx="2377440" cy="3175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84920" y="1856880"/>
              <a:ext cx="8173440" cy="4534920"/>
            </a:xfrm>
            <a:custGeom>
              <a:avLst/>
              <a:gdLst/>
              <a:ahLst/>
              <a:rect l="l" t="t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36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-2160" y="-2160"/>
            <a:ext cx="9145800" cy="6860880"/>
            <a:chOff x="-2160" y="-2160"/>
            <a:chExt cx="9145800" cy="686088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9143640" cy="6857640"/>
            </a:xfrm>
            <a:prstGeom prst="rect">
              <a:avLst/>
            </a:prstGeom>
            <a:blipFill rotWithShape="0">
              <a:blip r:embed="rId3"/>
              <a:stretch>
                <a:fillRect l="-440885" t="0" r="-440885" b="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689800" y="-216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-216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6299280" y="58683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0" y="36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" name="PlaceHolder 20"/>
          <p:cNvSpPr>
            <a:spLocks noGrp="1"/>
          </p:cNvSpPr>
          <p:nvPr>
            <p:ph type="title"/>
          </p:nvPr>
        </p:nvSpPr>
        <p:spPr>
          <a:xfrm>
            <a:off x="866520" y="2222640"/>
            <a:ext cx="5917320" cy="25545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Clique para editar o </a:t>
            </a:r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título mestre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21"/>
          <p:cNvSpPr>
            <a:spLocks noGrp="1"/>
          </p:cNvSpPr>
          <p:nvPr>
            <p:ph type="dt"/>
          </p:nvPr>
        </p:nvSpPr>
        <p:spPr>
          <a:xfrm rot="5400000">
            <a:off x="7497720" y="1824120"/>
            <a:ext cx="990360" cy="2397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5DB6A0AD-79FF-427B-8B80-ECB5E733C276}" type="datetime1">
              <a:rPr b="0" lang="pt-BR" sz="900" spc="-1" strike="noStrike">
                <a:solidFill>
                  <a:srgbClr val="ffffff"/>
                </a:solidFill>
                <a:latin typeface="Century Gothic"/>
              </a:rPr>
              <a:t>14/09/2019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ftr"/>
          </p:nvPr>
        </p:nvSpPr>
        <p:spPr>
          <a:xfrm rot="5400000">
            <a:off x="6246720" y="3264480"/>
            <a:ext cx="3859560" cy="2282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ffffff"/>
                </a:solidFill>
                <a:latin typeface="Century Gothic"/>
              </a:rPr>
              <a:t>Pontifícia </a:t>
            </a:r>
            <a:r>
              <a:rPr b="0" lang="pt-BR" sz="900" spc="-1" strike="noStrike">
                <a:solidFill>
                  <a:srgbClr val="ffffff"/>
                </a:solidFill>
                <a:latin typeface="Century Gothic"/>
              </a:rPr>
              <a:t>Universiad</a:t>
            </a:r>
            <a:r>
              <a:rPr b="0" lang="pt-BR" sz="900" spc="-1" strike="noStrike">
                <a:solidFill>
                  <a:srgbClr val="ffffff"/>
                </a:solidFill>
                <a:latin typeface="Century Gothic"/>
              </a:rPr>
              <a:t>e Católica </a:t>
            </a:r>
            <a:r>
              <a:rPr b="0" lang="pt-BR" sz="900" spc="-1" strike="noStrike">
                <a:solidFill>
                  <a:srgbClr val="ffffff"/>
                </a:solidFill>
                <a:latin typeface="Century Gothic"/>
              </a:rPr>
              <a:t>do Paraná </a:t>
            </a:r>
            <a:r>
              <a:rPr b="0" lang="pt-BR" sz="900" spc="-1" strike="noStrike">
                <a:solidFill>
                  <a:srgbClr val="ffffff"/>
                </a:solidFill>
                <a:latin typeface="Century Gothic"/>
              </a:rPr>
              <a:t>- PPGIA</a:t>
            </a:r>
            <a:endParaRPr b="0" lang="pt-BR" sz="900" spc="-1" strike="noStrike">
              <a:latin typeface="Times New Roman"/>
            </a:endParaRPr>
          </a:p>
        </p:txBody>
      </p:sp>
      <p:sp>
        <p:nvSpPr>
          <p:cNvPr id="22" name="CustomShape 23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7678440" y="295560"/>
            <a:ext cx="790920" cy="767160"/>
          </a:xfrm>
          <a:prstGeom prst="rect">
            <a:avLst/>
          </a:prstGeom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F960F314-7655-474E-815E-F40C53238963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formato do texto da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estrutura de tópicos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5.º nível da estrutura de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6.º nível da estrutura de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7.º nível da estrutura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-2160" y="-2160"/>
            <a:ext cx="9145800" cy="6860880"/>
            <a:chOff x="-2160" y="-2160"/>
            <a:chExt cx="9145800" cy="6860880"/>
          </a:xfrm>
        </p:grpSpPr>
        <p:sp>
          <p:nvSpPr>
            <p:cNvPr id="62" name="CustomShape 2"/>
            <p:cNvSpPr/>
            <p:nvPr/>
          </p:nvSpPr>
          <p:spPr>
            <a:xfrm>
              <a:off x="0" y="0"/>
              <a:ext cx="9143640" cy="6857640"/>
            </a:xfrm>
            <a:prstGeom prst="rect">
              <a:avLst/>
            </a:prstGeom>
            <a:blipFill rotWithShape="0">
              <a:blip r:embed="rId2"/>
              <a:stretch>
                <a:fillRect l="-440885" t="0" r="-440885" b="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3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4" name="CustomShape 4"/>
            <p:cNvSpPr/>
            <p:nvPr/>
          </p:nvSpPr>
          <p:spPr>
            <a:xfrm>
              <a:off x="629928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5" name="CustomShape 5"/>
            <p:cNvSpPr/>
            <p:nvPr/>
          </p:nvSpPr>
          <p:spPr>
            <a:xfrm>
              <a:off x="5689800" y="-216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6" name="CustomShape 6"/>
            <p:cNvSpPr/>
            <p:nvPr/>
          </p:nvSpPr>
          <p:spPr>
            <a:xfrm>
              <a:off x="-216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7"/>
            <p:cNvSpPr/>
            <p:nvPr/>
          </p:nvSpPr>
          <p:spPr>
            <a:xfrm>
              <a:off x="6299280" y="586836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8"/>
            <p:cNvSpPr/>
            <p:nvPr/>
          </p:nvSpPr>
          <p:spPr>
            <a:xfrm rot="21010200">
              <a:off x="6359760" y="1789920"/>
              <a:ext cx="2377440" cy="31752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9"/>
            <p:cNvSpPr/>
            <p:nvPr/>
          </p:nvSpPr>
          <p:spPr>
            <a:xfrm>
              <a:off x="484920" y="1856880"/>
              <a:ext cx="8173440" cy="4534920"/>
            </a:xfrm>
            <a:custGeom>
              <a:avLst/>
              <a:gdLst/>
              <a:ahLst/>
              <a:rect l="l" t="t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0"/>
            <p:cNvSpPr/>
            <p:nvPr/>
          </p:nvSpPr>
          <p:spPr>
            <a:xfrm>
              <a:off x="0" y="360"/>
              <a:ext cx="9143640" cy="6857640"/>
            </a:xfrm>
            <a:custGeom>
              <a:avLst/>
              <a:gdLst/>
              <a:ahLst/>
              <a:rect l="l" t="t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" name="CustomShape 11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PlaceHolder 12"/>
          <p:cNvSpPr>
            <a:spLocks noGrp="1"/>
          </p:cNvSpPr>
          <p:nvPr>
            <p:ph type="title"/>
          </p:nvPr>
        </p:nvSpPr>
        <p:spPr>
          <a:xfrm>
            <a:off x="866520" y="927000"/>
            <a:ext cx="6345000" cy="709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Clique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para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editar o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título </a:t>
            </a: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mestre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13"/>
          <p:cNvSpPr>
            <a:spLocks noGrp="1"/>
          </p:cNvSpPr>
          <p:nvPr>
            <p:ph type="body"/>
          </p:nvPr>
        </p:nvSpPr>
        <p:spPr>
          <a:xfrm>
            <a:off x="866520" y="2489040"/>
            <a:ext cx="6345000" cy="35301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texto mestre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Segundo nível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96012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Terceiro nível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23444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Quarto nível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150876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Quinto nível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4" name="PlaceHolder 14"/>
          <p:cNvSpPr>
            <a:spLocks noGrp="1"/>
          </p:cNvSpPr>
          <p:nvPr>
            <p:ph type="dt"/>
          </p:nvPr>
        </p:nvSpPr>
        <p:spPr>
          <a:xfrm>
            <a:off x="7560000" y="6377040"/>
            <a:ext cx="990360" cy="2282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D3DAAAB-AF3B-489F-991C-273EDF528D3E}" type="datetime1">
              <a:rPr b="1" lang="pt-BR" sz="900" spc="-1" strike="noStrike">
                <a:solidFill>
                  <a:srgbClr val="b01513"/>
                </a:solidFill>
                <a:latin typeface="Century Gothic"/>
              </a:rPr>
              <a:t>14/09/2019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75" name="PlaceHolder 15"/>
          <p:cNvSpPr>
            <a:spLocks noGrp="1"/>
          </p:cNvSpPr>
          <p:nvPr>
            <p:ph type="ftr"/>
          </p:nvPr>
        </p:nvSpPr>
        <p:spPr>
          <a:xfrm>
            <a:off x="590760" y="6373080"/>
            <a:ext cx="3859560" cy="2282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pt-BR" sz="900" spc="-1" strike="noStrike">
                <a:solidFill>
                  <a:srgbClr val="b01513"/>
                </a:solidFill>
                <a:latin typeface="Century Gothic"/>
              </a:rPr>
              <a:t>Pontifícia Universiade </a:t>
            </a:r>
            <a:r>
              <a:rPr b="1" lang="pt-BR" sz="900" spc="-1" strike="noStrike">
                <a:solidFill>
                  <a:srgbClr val="b01513"/>
                </a:solidFill>
                <a:latin typeface="Century Gothic"/>
              </a:rPr>
              <a:t>Católica do Paraná - PPGIA</a:t>
            </a:r>
            <a:endParaRPr b="0" lang="pt-BR" sz="900" spc="-1" strike="noStrike">
              <a:latin typeface="Times New Roman"/>
            </a:endParaRPr>
          </a:p>
        </p:txBody>
      </p:sp>
      <p:sp>
        <p:nvSpPr>
          <p:cNvPr id="76" name="PlaceHolder 16"/>
          <p:cNvSpPr>
            <a:spLocks noGrp="1"/>
          </p:cNvSpPr>
          <p:nvPr>
            <p:ph type="sldNum"/>
          </p:nvPr>
        </p:nvSpPr>
        <p:spPr>
          <a:xfrm>
            <a:off x="7678440" y="295560"/>
            <a:ext cx="790920" cy="767160"/>
          </a:xfrm>
          <a:prstGeom prst="rect">
            <a:avLst/>
          </a:prstGeom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D6C0A45-0652-47C0-917C-7364393374B3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gif"/><Relationship Id="rId3" Type="http://schemas.openxmlformats.org/officeDocument/2006/relationships/image" Target="../media/image7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slideLayout" Target="../slideLayouts/slideLayout13.xml"/><Relationship Id="rId1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66520" y="2222640"/>
            <a:ext cx="5917320" cy="2554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Suport Vector Machine</a:t>
            </a:r>
            <a:endParaRPr b="0" lang="en-US" sz="4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866520" y="4777560"/>
            <a:ext cx="591732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Conceito – SVM com Margens Suaves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Quando os dados não são linearmente separáveis, são utilizadas variáveis de relaxamento  que suavizam as restrições impostas na determinação do hiperplano ótimo;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 problema de otimização para de determinar o hiperplano é: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é o único parâmetro de ajuste.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2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BEBDB467-AEA9-4962-B358-2966B6ECE966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1004400" y="3862080"/>
            <a:ext cx="396936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1004400" y="3862080"/>
            <a:ext cx="3969360" cy="1288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5" name="Picture 2" descr=""/>
          <p:cNvPicPr/>
          <p:nvPr/>
        </p:nvPicPr>
        <p:blipFill>
          <a:blip r:embed="rId3"/>
          <a:stretch/>
        </p:blipFill>
        <p:spPr>
          <a:xfrm>
            <a:off x="5421600" y="4100040"/>
            <a:ext cx="3579840" cy="2309760"/>
          </a:xfrm>
          <a:prstGeom prst="rect">
            <a:avLst/>
          </a:prstGeom>
          <a:ln>
            <a:noFill/>
          </a:ln>
        </p:spPr>
      </p:pic>
      <p:sp>
        <p:nvSpPr>
          <p:cNvPr id="216" name="CustomShape 7"/>
          <p:cNvSpPr/>
          <p:nvPr/>
        </p:nvSpPr>
        <p:spPr>
          <a:xfrm>
            <a:off x="5915160" y="641016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http://www.e-sciencecentral.org/articles/SC000000422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" descr=""/>
          <p:cNvPicPr/>
          <p:nvPr/>
        </p:nvPicPr>
        <p:blipFill>
          <a:blip r:embed="rId1"/>
          <a:srcRect l="9207" t="10666" r="9435" b="7111"/>
          <a:stretch/>
        </p:blipFill>
        <p:spPr>
          <a:xfrm>
            <a:off x="4797720" y="4144680"/>
            <a:ext cx="3889800" cy="2407680"/>
          </a:xfrm>
          <a:prstGeom prst="rect">
            <a:avLst/>
          </a:prstGeom>
          <a:ln>
            <a:noFill/>
          </a:ln>
        </p:spPr>
      </p:pic>
      <p:sp>
        <p:nvSpPr>
          <p:cNvPr id="218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Conceito – SVM com Margens Suaves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Quando os dados não são linearmente separáveis, são utilizadas variáveis de relaxamento  que suavizam as restrições impostas na determinação do hiperplano ótimo.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 problema de otimização tem sua restrição modificada em relação a SVM com Margens Rígidas: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é o único parâmetro de ajuste.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00FEF3DA-3011-42F8-899F-F5E2728A55F8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752040" y="4144680"/>
            <a:ext cx="4178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752040" y="4144680"/>
            <a:ext cx="4178520" cy="13006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866520" y="2489040"/>
            <a:ext cx="6345000" cy="408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 quando os dados não podem ser separados linearmente?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São utilizadas funções de mapeamento  para gerar um novo espaço de atributos, denominado </a:t>
            </a:r>
            <a:r>
              <a:rPr b="0" i="1" lang="en-US" sz="1800" spc="-1" strike="noStrike">
                <a:solidFill>
                  <a:srgbClr val="404040"/>
                </a:solidFill>
                <a:latin typeface="Century Gothic"/>
              </a:rPr>
              <a:t>espaço de características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866520" y="2489040"/>
            <a:ext cx="6345000" cy="4082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7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04296E13-E67F-4DEB-BEF0-A3551AFA9E5B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grpSp>
        <p:nvGrpSpPr>
          <p:cNvPr id="228" name="Group 5"/>
          <p:cNvGrpSpPr/>
          <p:nvPr/>
        </p:nvGrpSpPr>
        <p:grpSpPr>
          <a:xfrm>
            <a:off x="3362400" y="3200400"/>
            <a:ext cx="2418480" cy="2076120"/>
            <a:chOff x="3362400" y="3200400"/>
            <a:chExt cx="2418480" cy="2076120"/>
          </a:xfrm>
        </p:grpSpPr>
        <p:pic>
          <p:nvPicPr>
            <p:cNvPr id="229" name="Picture 4" descr=""/>
            <p:cNvPicPr/>
            <p:nvPr/>
          </p:nvPicPr>
          <p:blipFill>
            <a:blip r:embed="rId2"/>
            <a:srcRect l="3212" t="9641" r="55069" b="8729"/>
            <a:stretch/>
          </p:blipFill>
          <p:spPr>
            <a:xfrm>
              <a:off x="3362400" y="3200400"/>
              <a:ext cx="2369520" cy="2076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6"/>
            <p:cNvSpPr/>
            <p:nvPr/>
          </p:nvSpPr>
          <p:spPr>
            <a:xfrm flipH="1">
              <a:off x="3440880" y="3563640"/>
              <a:ext cx="2339640" cy="118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1" name="CustomShape 7"/>
          <p:cNvSpPr/>
          <p:nvPr/>
        </p:nvSpPr>
        <p:spPr>
          <a:xfrm>
            <a:off x="2400480" y="527688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http://stackoverflow.com/questions/3997454/help-me-understand-linear-separability-in-a-binary-svm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dimensão do novo espaço de características deve ser maior que o original: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Teorema de Cover diz que se aplicarmos uma transformação não-linear  no espaço de características  para um espaço de características , em que , nós aumentamos a probabilidade das amostras serem linearmente separáveis em 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5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B578587B-97A3-4B64-8315-5D5205D92179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 descr=""/>
          <p:cNvPicPr/>
          <p:nvPr/>
        </p:nvPicPr>
        <p:blipFill>
          <a:blip r:embed="rId1"/>
          <a:srcRect l="10489" t="57567" r="8694" b="3262"/>
          <a:stretch/>
        </p:blipFill>
        <p:spPr>
          <a:xfrm>
            <a:off x="4766400" y="3791520"/>
            <a:ext cx="3971520" cy="1771200"/>
          </a:xfrm>
          <a:prstGeom prst="rect">
            <a:avLst/>
          </a:prstGeom>
          <a:ln>
            <a:noFill/>
          </a:ln>
        </p:spPr>
      </p:pic>
      <p:sp>
        <p:nvSpPr>
          <p:cNvPr id="237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Exemplo 1 de transformação não linear: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1706BCE-3729-478D-A645-4B3436B659B9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4"/>
              <p:cNvSpPr txBox="1"/>
              <p:nvPr/>
            </p:nvSpPr>
            <p:spPr>
              <a:xfrm>
                <a:off x="1727280" y="4642920"/>
                <a:ext cx="52560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ℜ</m:t>
                        </m:r>
                      </m:e>
                      <m:sup>
                        <m:r>
                          <m:t xml:space="preserve">1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1" name="CustomShape 5"/>
          <p:cNvSpPr/>
          <p:nvPr/>
        </p:nvSpPr>
        <p:spPr>
          <a:xfrm>
            <a:off x="1727280" y="4642920"/>
            <a:ext cx="525600" cy="369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6"/>
              <p:cNvSpPr txBox="1"/>
              <p:nvPr/>
            </p:nvSpPr>
            <p:spPr>
              <a:xfrm>
                <a:off x="6946200" y="3996000"/>
                <a:ext cx="5306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ℜ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3" name="CustomShape 7"/>
          <p:cNvSpPr/>
          <p:nvPr/>
        </p:nvSpPr>
        <p:spPr>
          <a:xfrm>
            <a:off x="6946200" y="3996000"/>
            <a:ext cx="530640" cy="369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44" name="Picture 2" descr=""/>
          <p:cNvPicPr/>
          <p:nvPr/>
        </p:nvPicPr>
        <p:blipFill>
          <a:blip r:embed="rId4"/>
          <a:srcRect l="9170" t="37285" r="12722" b="54066"/>
          <a:stretch/>
        </p:blipFill>
        <p:spPr>
          <a:xfrm>
            <a:off x="200520" y="5052960"/>
            <a:ext cx="3838320" cy="390240"/>
          </a:xfrm>
          <a:prstGeom prst="rect">
            <a:avLst/>
          </a:prstGeom>
          <a:ln>
            <a:noFill/>
          </a:ln>
        </p:spPr>
      </p:pic>
      <p:sp>
        <p:nvSpPr>
          <p:cNvPr id="245" name="CustomShape 8"/>
          <p:cNvSpPr/>
          <p:nvPr/>
        </p:nvSpPr>
        <p:spPr>
          <a:xfrm>
            <a:off x="4166280" y="4502520"/>
            <a:ext cx="704520" cy="1746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46" name="Formula 9"/>
              <p:cNvSpPr txBox="1"/>
              <p:nvPr/>
            </p:nvSpPr>
            <p:spPr>
              <a:xfrm>
                <a:off x="4251600" y="4187520"/>
                <a:ext cx="474480" cy="399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𝚽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7" name="CustomShape 10"/>
          <p:cNvSpPr/>
          <p:nvPr/>
        </p:nvSpPr>
        <p:spPr>
          <a:xfrm>
            <a:off x="4251600" y="4187520"/>
            <a:ext cx="474480" cy="3996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8" name="CustomShape 11"/>
          <p:cNvSpPr/>
          <p:nvPr/>
        </p:nvSpPr>
        <p:spPr>
          <a:xfrm>
            <a:off x="6095880" y="668736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http://nlp.stanford.edu/IR-book/html/htmledition/nonlinear-svms-1.html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1172880" y="3447000"/>
            <a:ext cx="6609960" cy="285732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Exemplo 2 de transformação não linear: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8C43E0B5-E5E1-459A-9894-6499F7E4D0B0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3" name="Formula 4"/>
              <p:cNvSpPr txBox="1"/>
              <p:nvPr/>
            </p:nvSpPr>
            <p:spPr>
              <a:xfrm>
                <a:off x="1597320" y="3651120"/>
                <a:ext cx="5306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ℜ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54" name="CustomShape 5"/>
          <p:cNvSpPr/>
          <p:nvPr/>
        </p:nvSpPr>
        <p:spPr>
          <a:xfrm>
            <a:off x="1597320" y="3651120"/>
            <a:ext cx="530640" cy="369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5" name="Formula 6"/>
              <p:cNvSpPr txBox="1"/>
              <p:nvPr/>
            </p:nvSpPr>
            <p:spPr>
              <a:xfrm>
                <a:off x="6987600" y="3548160"/>
                <a:ext cx="5306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ℜ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56" name="CustomShape 7"/>
          <p:cNvSpPr/>
          <p:nvPr/>
        </p:nvSpPr>
        <p:spPr>
          <a:xfrm>
            <a:off x="6987600" y="3548160"/>
            <a:ext cx="530640" cy="369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8"/>
          <p:cNvSpPr/>
          <p:nvPr/>
        </p:nvSpPr>
        <p:spPr>
          <a:xfrm>
            <a:off x="2409840" y="6687360"/>
            <a:ext cx="7152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http://cg2010studio.wordpress.com/2012/05/20/%E9%9D%9E%E7%B7%9A%E6%80%A7%E6%94%AF%E6%8C%81%E5%90%91%E9%87%8F%E6%A9%9F%E5%99%A8-non-linear-svms/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Hiperplano de separação: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5A0FDD3A-6A22-4210-A361-15F55274945C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rcRect l="0" t="10368" r="57652" b="0"/>
          <a:stretch/>
        </p:blipFill>
        <p:spPr>
          <a:xfrm>
            <a:off x="5812200" y="3533760"/>
            <a:ext cx="2798640" cy="2560680"/>
          </a:xfrm>
          <a:prstGeom prst="rect">
            <a:avLst/>
          </a:prstGeom>
          <a:ln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1185480" y="2966040"/>
            <a:ext cx="396936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1185480" y="2966040"/>
            <a:ext cx="3969360" cy="1288440"/>
          </a:xfrm>
          <a:prstGeom prst="rect">
            <a:avLst/>
          </a:prstGeom>
          <a:blipFill rotWithShape="0">
            <a:blip r:embed="rId2"/>
            <a:stretch>
              <a:fillRect l="0" t="0" r="-5207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2409840" y="6687360"/>
            <a:ext cx="7152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http://cg2010studio.wordpress.com/2012/05/20/%E9%9D%9E%E7%B7%9A%E6%80%A7%E6%94%AF%E6%8C%81%E5%90%91%E9%87%8F%E6%A9%9F%E5%99%A8-non-linear-svms/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Determinar hiperplano de separação: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8DD75107-111D-4A6D-9714-581EDCB02229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443600" y="2908800"/>
            <a:ext cx="4146480" cy="22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Dado objetos -dimensionais  nas classes ;</a:t>
            </a:r>
            <a:endParaRPr b="0" lang="pt-BR" sz="1050" spc="-1" strike="noStrike"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Para cada conjunto de treinamento linearmente separável </a:t>
            </a:r>
            <a:endParaRPr b="0" lang="pt-BR" sz="1050" spc="-1" strike="noStrike"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Seja</a:t>
            </a:r>
            <a:r>
              <a:rPr b="0" i="1" lang="pt-BR" sz="105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solução do seguinte problema de otimização com restrições:</a:t>
            </a: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3. O par  representado a seguir define o hiperplano ótimo:</a:t>
            </a: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4. O classificador é expresso por:</a:t>
            </a: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590040" y="2908800"/>
            <a:ext cx="5853600" cy="4247640"/>
          </a:xfrm>
          <a:prstGeom prst="rect">
            <a:avLst/>
          </a:prstGeom>
          <a:blipFill rotWithShape="0">
            <a:blip r:embed="rId1"/>
            <a:stretch>
              <a:fillRect l="-1453" t="-998" r="-102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Não Linear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Após mapeando para um novo espaço de características espera-se que os dados possam ser separados com uma SVM com Margem Suave.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Problema dos cogumelos: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4B962F8-0376-4980-8C19-9551CEFFFA4E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4961160" y="4142160"/>
            <a:ext cx="2900520" cy="2171520"/>
          </a:xfrm>
          <a:prstGeom prst="rect">
            <a:avLst/>
          </a:prstGeom>
          <a:ln>
            <a:noFill/>
          </a:ln>
        </p:spPr>
      </p:pic>
      <p:pic>
        <p:nvPicPr>
          <p:cNvPr id="274" name="Picture 2" descr=""/>
          <p:cNvPicPr/>
          <p:nvPr/>
        </p:nvPicPr>
        <p:blipFill>
          <a:blip r:embed="rId2"/>
          <a:srcRect l="20861" t="20223" r="15740" b="12843"/>
          <a:stretch/>
        </p:blipFill>
        <p:spPr>
          <a:xfrm>
            <a:off x="1790640" y="4429080"/>
            <a:ext cx="1999800" cy="158076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5492880" y="4362480"/>
            <a:ext cx="2104560" cy="18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5"/>
          <p:cNvSpPr/>
          <p:nvPr/>
        </p:nvSpPr>
        <p:spPr>
          <a:xfrm>
            <a:off x="4287600" y="5150160"/>
            <a:ext cx="704520" cy="1746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77" name="Formula 6"/>
              <p:cNvSpPr txBox="1"/>
              <p:nvPr/>
            </p:nvSpPr>
            <p:spPr>
              <a:xfrm>
                <a:off x="4372560" y="4835160"/>
                <a:ext cx="474480" cy="399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𝚽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8" name="CustomShape 7"/>
          <p:cNvSpPr/>
          <p:nvPr/>
        </p:nvSpPr>
        <p:spPr>
          <a:xfrm>
            <a:off x="4372560" y="4835160"/>
            <a:ext cx="474480" cy="3996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3976560" y="6714360"/>
            <a:ext cx="56192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http://stackoverflow.com/questions/14521552/why-as-number-of-features-increases-the-classification-accuracy-decreases-when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Funções de Kernels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Funções de Kernels são utilizadas para gerar o novo espaço de características;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 utilidade dos Kernels está na simplicidade de cálculo e na capacidade de representar espaços abstratos;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Kernels mais utilizados na literatura: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0160AB3-D578-4BD3-80CB-BC1C2DE1BAC9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graphicFrame>
        <p:nvGraphicFramePr>
          <p:cNvPr id="283" name="Table 4"/>
          <p:cNvGraphicFramePr/>
          <p:nvPr/>
        </p:nvGraphicFramePr>
        <p:xfrm>
          <a:off x="1523880" y="4902120"/>
          <a:ext cx="6095520" cy="1482840"/>
        </p:xfrm>
        <a:graphic>
          <a:graphicData uri="http://schemas.openxmlformats.org/drawingml/2006/table">
            <a:tbl>
              <a:tblPr/>
              <a:tblGrid>
                <a:gridCol w="1923840"/>
                <a:gridCol w="2139840"/>
                <a:gridCol w="2031840"/>
              </a:tblGrid>
              <a:tr h="56124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Kernel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Função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Parâmetros de ajuste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265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Polinomial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265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Gaussiano (RBF)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265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Sigmoidal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 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" name="Table 5"/>
          <p:cNvGraphicFramePr/>
          <p:nvPr/>
        </p:nvGraphicFramePr>
        <p:xfrm>
          <a:off x="1523880" y="4902120"/>
          <a:ext cx="6095520" cy="1813320"/>
        </p:xfrm>
        <a:graphic>
          <a:graphicData uri="http://schemas.openxmlformats.org/drawingml/2006/table">
            <a:tbl>
              <a:tblPr/>
              <a:tblGrid>
                <a:gridCol w="1923840"/>
                <a:gridCol w="2139840"/>
                <a:gridCol w="2031840"/>
              </a:tblGrid>
              <a:tr h="57888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Kernel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Função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Parâmetros de ajuste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40068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Polinomial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"/>
                      <a:stretch>
                        <a:fillRect/>
                      </a:stretch>
                    </a:blip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2"/>
                      <a:stretch>
                        <a:fillRect/>
                      </a:stretch>
                    </a:blipFill>
                  </a:tcPr>
                </a:tc>
              </a:tr>
              <a:tr h="46152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Gaussiano (RBF)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4"/>
                      <a:stretch>
                        <a:fillRect/>
                      </a:stretch>
                    </a:blipFill>
                  </a:tcPr>
                </a:tc>
              </a:tr>
              <a:tr h="37224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Sigmoidal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6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Agenda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Motivação;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Conceito;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 com Margem Rígida;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 com Margem Suave;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 Não Linear;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Funções de Kernel;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Classificação Multiclasse;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 One-Class;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Aplicações;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Vantagens e Desvantagens;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Bibliotecas disponíveis.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CBAF3D5B-4F2A-4422-885A-A00562C2A31D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Multiclasse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866520" y="2489040"/>
            <a:ext cx="6345000" cy="4368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Diversos problemas envolvem mais de duas classes, como classificar esses problemas?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7FDF90E4-3F96-4E54-A67A-6BD1A1AD54D7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288" name="Picture 4" descr=""/>
          <p:cNvPicPr/>
          <p:nvPr/>
        </p:nvPicPr>
        <p:blipFill>
          <a:blip r:embed="rId1"/>
          <a:srcRect l="0" t="5823" r="0" b="0"/>
          <a:stretch/>
        </p:blipFill>
        <p:spPr>
          <a:xfrm>
            <a:off x="2371680" y="3591000"/>
            <a:ext cx="4317480" cy="304956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3106440" y="656460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http://www.mathworks.com/help/stats/classificationsvm.fitposterior.html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Multiclasse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866520" y="2489040"/>
            <a:ext cx="6345000" cy="4368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866520" y="2489040"/>
            <a:ext cx="6345000" cy="436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A12E2B7B-4E62-45B2-A5C6-0C80F37AD38A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294" name="Picture 2" descr=""/>
          <p:cNvPicPr/>
          <p:nvPr/>
        </p:nvPicPr>
        <p:blipFill>
          <a:blip r:embed="rId2"/>
          <a:srcRect l="6627" t="6197" r="1701" b="3013"/>
          <a:stretch/>
        </p:blipFill>
        <p:spPr>
          <a:xfrm>
            <a:off x="3138480" y="3895560"/>
            <a:ext cx="2714400" cy="1676160"/>
          </a:xfrm>
          <a:prstGeom prst="rect">
            <a:avLst/>
          </a:prstGeom>
          <a:ln>
            <a:noFill/>
          </a:ln>
        </p:spPr>
      </p:pic>
      <p:sp>
        <p:nvSpPr>
          <p:cNvPr id="295" name="CustomShape 5"/>
          <p:cNvSpPr/>
          <p:nvPr/>
        </p:nvSpPr>
        <p:spPr>
          <a:xfrm>
            <a:off x="3078000" y="557208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http://courses.media.mit.edu/2006fall/mas622j/Projects/aisen-project/</a:t>
            </a:r>
            <a:endParaRPr b="0" lang="pt-BR" sz="600" spc="-1" strike="noStrike">
              <a:latin typeface="Arial"/>
            </a:endParaRPr>
          </a:p>
        </p:txBody>
      </p:sp>
      <p:sp>
        <p:nvSpPr>
          <p:cNvPr id="296" name="TextShape 6"/>
          <p:cNvSpPr txBox="1"/>
          <p:nvPr/>
        </p:nvSpPr>
        <p:spPr>
          <a:xfrm>
            <a:off x="3065760" y="1610640"/>
            <a:ext cx="180720" cy="3466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Multiclasse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866520" y="2489040"/>
            <a:ext cx="6345000" cy="4368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866520" y="2489040"/>
            <a:ext cx="6345000" cy="436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latin typeface="Century Gothic"/>
              </a:rPr>
              <a:t> 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0" name="TextShape 4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AA0C53F6-A292-4D82-82F4-EC15711CE466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grpSp>
        <p:nvGrpSpPr>
          <p:cNvPr id="301" name="Group 5"/>
          <p:cNvGrpSpPr/>
          <p:nvPr/>
        </p:nvGrpSpPr>
        <p:grpSpPr>
          <a:xfrm>
            <a:off x="3637800" y="3635280"/>
            <a:ext cx="2795760" cy="1676160"/>
            <a:chOff x="3637800" y="3635280"/>
            <a:chExt cx="2795760" cy="1676160"/>
          </a:xfrm>
        </p:grpSpPr>
        <p:pic>
          <p:nvPicPr>
            <p:cNvPr id="302" name="Picture 2" descr=""/>
            <p:cNvPicPr/>
            <p:nvPr/>
          </p:nvPicPr>
          <p:blipFill>
            <a:blip r:embed="rId2"/>
            <a:srcRect l="6627" t="6197" r="1701" b="3013"/>
            <a:stretch/>
          </p:blipFill>
          <p:spPr>
            <a:xfrm>
              <a:off x="3719160" y="3635280"/>
              <a:ext cx="2714400" cy="1676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3" name="CustomShape 6"/>
            <p:cNvSpPr/>
            <p:nvPr/>
          </p:nvSpPr>
          <p:spPr>
            <a:xfrm>
              <a:off x="3719160" y="4197240"/>
              <a:ext cx="1661760" cy="514080"/>
            </a:xfrm>
            <a:prstGeom prst="round2DiagRect">
              <a:avLst>
                <a:gd name="adj1" fmla="val 16667"/>
                <a:gd name="adj2" fmla="val 0"/>
              </a:avLst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4" name="CustomShape 7"/>
            <p:cNvSpPr/>
            <p:nvPr/>
          </p:nvSpPr>
          <p:spPr>
            <a:xfrm>
              <a:off x="5076360" y="3659040"/>
              <a:ext cx="1056960" cy="514080"/>
            </a:xfrm>
            <a:prstGeom prst="round2DiagRect">
              <a:avLst>
                <a:gd name="adj1" fmla="val 16667"/>
                <a:gd name="adj2" fmla="val 0"/>
              </a:avLst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5" name="CustomShape 8"/>
            <p:cNvSpPr/>
            <p:nvPr/>
          </p:nvSpPr>
          <p:spPr>
            <a:xfrm>
              <a:off x="5076360" y="4797360"/>
              <a:ext cx="1056960" cy="514080"/>
            </a:xfrm>
            <a:prstGeom prst="round2DiagRect">
              <a:avLst>
                <a:gd name="adj1" fmla="val 16667"/>
                <a:gd name="adj2" fmla="val 0"/>
              </a:avLst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4997880" y="4540320"/>
              <a:ext cx="468720" cy="514080"/>
            </a:xfrm>
            <a:prstGeom prst="round2DiagRect">
              <a:avLst>
                <a:gd name="adj1" fmla="val 16667"/>
                <a:gd name="adj2" fmla="val 0"/>
              </a:avLst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7" name="CustomShape 10"/>
            <p:cNvSpPr/>
            <p:nvPr/>
          </p:nvSpPr>
          <p:spPr>
            <a:xfrm>
              <a:off x="4881240" y="4099680"/>
              <a:ext cx="542160" cy="514080"/>
            </a:xfrm>
            <a:prstGeom prst="round2DiagRect">
              <a:avLst>
                <a:gd name="adj1" fmla="val 16667"/>
                <a:gd name="adj2" fmla="val 0"/>
              </a:avLst>
            </a:prstGeom>
            <a:ln>
              <a:solidFill>
                <a:schemeClr val="bg1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8" name="Line 11"/>
            <p:cNvSpPr/>
            <p:nvPr/>
          </p:nvSpPr>
          <p:spPr>
            <a:xfrm>
              <a:off x="3637800" y="4452120"/>
              <a:ext cx="1316880" cy="21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309" name="Line 12"/>
            <p:cNvSpPr/>
            <p:nvPr/>
          </p:nvSpPr>
          <p:spPr>
            <a:xfrm flipV="1">
              <a:off x="4954680" y="3659040"/>
              <a:ext cx="650160" cy="7930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310" name="Line 13"/>
            <p:cNvSpPr/>
            <p:nvPr/>
          </p:nvSpPr>
          <p:spPr>
            <a:xfrm>
              <a:off x="4954680" y="4452120"/>
              <a:ext cx="739440" cy="6393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311" name="CustomShape 14"/>
          <p:cNvSpPr/>
          <p:nvPr/>
        </p:nvSpPr>
        <p:spPr>
          <a:xfrm>
            <a:off x="1513800" y="4157640"/>
            <a:ext cx="5086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entury Gothic"/>
              </a:rPr>
              <a:t>Para :</a:t>
            </a:r>
            <a:br/>
            <a:endParaRPr b="0" lang="pt-BR" sz="1400" spc="-1" strike="noStrike">
              <a:latin typeface="Arial"/>
            </a:endParaRPr>
          </a:p>
        </p:txBody>
      </p:sp>
      <p:sp>
        <p:nvSpPr>
          <p:cNvPr id="312" name="CustomShape 15"/>
          <p:cNvSpPr/>
          <p:nvPr/>
        </p:nvSpPr>
        <p:spPr>
          <a:xfrm>
            <a:off x="557640" y="4157640"/>
            <a:ext cx="2421000" cy="631800"/>
          </a:xfrm>
          <a:prstGeom prst="rect">
            <a:avLst/>
          </a:prstGeom>
          <a:blipFill rotWithShape="0">
            <a:blip r:embed="rId3"/>
            <a:stretch>
              <a:fillRect l="-4514" t="-8638" r="0" b="-766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graphicFrame>
        <p:nvGraphicFramePr>
          <p:cNvPr id="313" name="Table 16"/>
          <p:cNvGraphicFramePr/>
          <p:nvPr/>
        </p:nvGraphicFramePr>
        <p:xfrm>
          <a:off x="7092720" y="3854520"/>
          <a:ext cx="1476000" cy="1158480"/>
        </p:xfrm>
        <a:graphic>
          <a:graphicData uri="http://schemas.openxmlformats.org/drawingml/2006/table">
            <a:tbl>
              <a:tblPr/>
              <a:tblGrid>
                <a:gridCol w="1476360"/>
              </a:tblGrid>
              <a:tr h="518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4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Classificações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304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A+B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04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B+C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04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A+C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</a:tbl>
          </a:graphicData>
        </a:graphic>
      </p:graphicFrame>
      <p:sp>
        <p:nvSpPr>
          <p:cNvPr id="314" name="CustomShape 17"/>
          <p:cNvSpPr/>
          <p:nvPr/>
        </p:nvSpPr>
        <p:spPr>
          <a:xfrm>
            <a:off x="3408120" y="519048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http://courses.media.mit.edu/2006fall/mas622j/Projects/aisen-project/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5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Regressão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Consiste na determinação de valores contínuos;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 parâmetro de ajuste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ε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define a margem de tolerância para realizar o mapeamento da função;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93BECB6-CFAB-49E8-9778-8372029380FB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18" name="Picture 2" descr=""/>
          <p:cNvPicPr/>
          <p:nvPr/>
        </p:nvPicPr>
        <p:blipFill>
          <a:blip r:embed="rId1"/>
          <a:stretch/>
        </p:blipFill>
        <p:spPr>
          <a:xfrm>
            <a:off x="1546200" y="4000320"/>
            <a:ext cx="4704840" cy="260964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>
            <a:off x="1546200" y="649908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http://www.saedsayad.com/support_vector_machine_reg.htm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One-Class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Consiste em encontrar uma hiperesfera que concentre grande parte dos exemplos de treinamento: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treinamento é utilizado apenas com exemplos positivos.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5C77841C-ABE1-4504-9366-0A5D2F5621FE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23" name="Picture 4" descr=""/>
          <p:cNvPicPr/>
          <p:nvPr/>
        </p:nvPicPr>
        <p:blipFill>
          <a:blip r:embed="rId1"/>
          <a:srcRect l="55331" t="0" r="0" b="54826"/>
          <a:stretch/>
        </p:blipFill>
        <p:spPr>
          <a:xfrm>
            <a:off x="2781360" y="4065480"/>
            <a:ext cx="3517560" cy="2611080"/>
          </a:xfrm>
          <a:prstGeom prst="rect">
            <a:avLst/>
          </a:prstGeom>
          <a:ln>
            <a:noFill/>
          </a:ln>
        </p:spPr>
      </p:pic>
      <p:sp>
        <p:nvSpPr>
          <p:cNvPr id="324" name="CustomShape 4"/>
          <p:cNvSpPr/>
          <p:nvPr/>
        </p:nvSpPr>
        <p:spPr>
          <a:xfrm>
            <a:off x="3106440" y="649224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http://journal.frontiersin.org/Journal/10.3389/fnins.2012.00178/full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SVM One-Class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ED0A2525-A756-4509-9243-5DC18407C0B0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Quando é utilizada SVM One-Class?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Remover outliers do conjunto de dados;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 problemas contém um número muito reduzido de uma classe (Ex: cogumelos venenosos em extinção).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28" name="Picture 2" descr=""/>
          <p:cNvPicPr/>
          <p:nvPr/>
        </p:nvPicPr>
        <p:blipFill>
          <a:blip r:embed="rId1"/>
          <a:srcRect l="6491" t="8271" r="7918" b="5934"/>
          <a:stretch/>
        </p:blipFill>
        <p:spPr>
          <a:xfrm>
            <a:off x="2905200" y="4025160"/>
            <a:ext cx="3476160" cy="2613240"/>
          </a:xfrm>
          <a:prstGeom prst="rect">
            <a:avLst/>
          </a:prstGeom>
          <a:ln>
            <a:noFill/>
          </a:ln>
        </p:spPr>
      </p:pic>
      <p:sp>
        <p:nvSpPr>
          <p:cNvPr id="329" name="CustomShape 4"/>
          <p:cNvSpPr/>
          <p:nvPr/>
        </p:nvSpPr>
        <p:spPr>
          <a:xfrm>
            <a:off x="3390840" y="663876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http://blog.sairahul.com/2014/01/linear-separability.html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Aplicações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Detecção de Faces;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338AC4CF-83C1-46C4-947F-6943C4BE4CB1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2444760" y="2990880"/>
            <a:ext cx="4254120" cy="2932920"/>
          </a:xfrm>
          <a:prstGeom prst="rect">
            <a:avLst/>
          </a:prstGeom>
          <a:ln>
            <a:noFill/>
          </a:ln>
        </p:spPr>
      </p:pic>
      <p:sp>
        <p:nvSpPr>
          <p:cNvPr id="334" name="CustomShape 4"/>
          <p:cNvSpPr/>
          <p:nvPr/>
        </p:nvSpPr>
        <p:spPr>
          <a:xfrm>
            <a:off x="2981160" y="592416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http://http://nuigroup.com/forums/viewthread/2479/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Aplicações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Reconhecimento de Expressões Faciais: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A489E177-4F54-450D-82CA-2CB4CE5A79C2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38" name="Picture 2" descr=""/>
          <p:cNvPicPr/>
          <p:nvPr/>
        </p:nvPicPr>
        <p:blipFill>
          <a:blip r:embed="rId1"/>
          <a:stretch/>
        </p:blipFill>
        <p:spPr>
          <a:xfrm>
            <a:off x="2317680" y="3287880"/>
            <a:ext cx="4695480" cy="2371320"/>
          </a:xfrm>
          <a:prstGeom prst="rect">
            <a:avLst/>
          </a:prstGeom>
          <a:ln>
            <a:noFill/>
          </a:ln>
        </p:spPr>
      </p:pic>
      <p:sp>
        <p:nvSpPr>
          <p:cNvPr id="339" name="CustomShape 4"/>
          <p:cNvSpPr/>
          <p:nvPr/>
        </p:nvSpPr>
        <p:spPr>
          <a:xfrm>
            <a:off x="2895480" y="556704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http://www.humansensing.cs.cmu.edu/projects/autofacial.html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Aplicações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Identificação de manuscritos: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6F6734C1-5A39-4C36-974C-AA3971887FA0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43" name="Picture 2" descr=""/>
          <p:cNvPicPr/>
          <p:nvPr/>
        </p:nvPicPr>
        <p:blipFill>
          <a:blip r:embed="rId1"/>
          <a:srcRect l="0" t="15708" r="0" b="21070"/>
          <a:stretch/>
        </p:blipFill>
        <p:spPr>
          <a:xfrm>
            <a:off x="2470320" y="3514680"/>
            <a:ext cx="4203360" cy="1771200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1371600" y="5286240"/>
            <a:ext cx="60577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algn="ctr"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http://www.ironpython.info/index.php?title=Basic_Handwriting_Recognition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Aplicações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Detecção de tumores: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69C02ACF-4C97-4311-85BF-12CFF499807D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1"/>
          <a:srcRect l="0" t="0" r="0" b="21271"/>
          <a:stretch/>
        </p:blipFill>
        <p:spPr>
          <a:xfrm>
            <a:off x="2571840" y="3022560"/>
            <a:ext cx="4000320" cy="3149280"/>
          </a:xfrm>
          <a:prstGeom prst="rect">
            <a:avLst/>
          </a:prstGeom>
          <a:ln>
            <a:noFill/>
          </a:ln>
        </p:spPr>
      </p:pic>
      <p:sp>
        <p:nvSpPr>
          <p:cNvPr id="349" name="CustomShape 4"/>
          <p:cNvSpPr/>
          <p:nvPr/>
        </p:nvSpPr>
        <p:spPr>
          <a:xfrm>
            <a:off x="1447920" y="6143760"/>
            <a:ext cx="605772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algn="ctr"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http://www.scielo.br/scielo.php?pid=S1679-45082012000200008&amp;script=sci_arttext&amp;tlng=es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Motivação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ED3C572F-E226-4C96-9372-454C205CFFCC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Considere o seguinte exemplo: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Um pesquisador foi a campo e coletou diversos tipos de cogumelos. Ao chegar em seu laboratório, ele mediu a altura e o comprimento de cada cogumelo.  Ele também classificou como venenoso e comestível.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2527200" y="4138560"/>
            <a:ext cx="3311280" cy="259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Vantagens e Desvantagens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Vantagens: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Consegue lidar bem com grandes conjuntos de exemplos;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Atinge bom performance com dados de alta dimensão;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A classificação é rápida.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Desvantagens: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Definir um bom Kernel;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Treinamento pode ser longo dependendo do número de exemplos e dimensão dos dados;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Difícil interpretação do modelo.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5C42BF0A-CFF0-417D-BAF4-8A066827888D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Bibliotecas disponíveis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SMO (C++) – contém Kernel Linear e RBF;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SVMLight (Multiplataforma) – contém vários Kernels e pode ser utilizada em problemas de classificação, binários;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*LibSVM (C++, JAVA e MATLAB) – possui código fonte disponível. Pode ser utilizada em problemas de classificação Multiclasse e Regressão.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D029731D-E9DC-4DC9-BB12-1F264CC60BBE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Referências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A. C. Loreira e A. C. P. L. F. de Carvalho.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</a:rPr>
              <a:t>Uma Introdução às Support Vector Machines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 Revista de Informática Teórica e Aplicada. Volume 14, número 2, 2007.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Eduardo Akira Kinto.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</a:rPr>
              <a:t>Otimização e análise das máquinas de vetores de suporte aplicadas à classificação de documentos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  USP, 2011.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Alessandro L. Koerich.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</a:rPr>
              <a:t>Aprendizagem de Máquina: Máquinas de Vetor de Suporte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 UFPR.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Edirlei Soares de Lima.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</a:rPr>
              <a:t>Inteligência Artificial: Suport Vector Machine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. PUCRIO, 2012.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18C0B6B6-6A61-417C-A06F-B45BE4BAD6BD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2049480" y="2977920"/>
            <a:ext cx="3433680" cy="34376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2046600" y="2977920"/>
            <a:ext cx="3436560" cy="342900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TextShape 2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Motivação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C22AF3C8-BB5E-4E17-A3AB-C631C1EF0876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292400" y="2801520"/>
            <a:ext cx="790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Altura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4072320" y="6407280"/>
            <a:ext cx="1566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Comprimento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2"/>
          <a:srcRect l="84640" t="96261" r="12477" b="383"/>
          <a:stretch/>
        </p:blipFill>
        <p:spPr>
          <a:xfrm>
            <a:off x="5940720" y="3750120"/>
            <a:ext cx="114120" cy="13284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3"/>
          <a:srcRect l="81324" t="10824" r="15319" b="85809"/>
          <a:stretch/>
        </p:blipFill>
        <p:spPr>
          <a:xfrm>
            <a:off x="5931000" y="4246200"/>
            <a:ext cx="132840" cy="13284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6103440" y="4143600"/>
            <a:ext cx="1162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Venenoso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6029280" y="3647520"/>
            <a:ext cx="1310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Comestível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2049480" y="6411600"/>
            <a:ext cx="359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9"/>
          <p:cNvSpPr/>
          <p:nvPr/>
        </p:nvSpPr>
        <p:spPr>
          <a:xfrm flipV="1">
            <a:off x="2046600" y="2885400"/>
            <a:ext cx="360" cy="352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0"/>
          <p:cNvSpPr/>
          <p:nvPr/>
        </p:nvSpPr>
        <p:spPr>
          <a:xfrm>
            <a:off x="2639880" y="279324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http://sundog.stsci.edu/rick/SCMA/node2.html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Motivação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6DF99015-0A84-4EE3-920B-465961003D0B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866880" y="2951280"/>
            <a:ext cx="6345000" cy="260604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397080" y="2978280"/>
            <a:ext cx="790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Altura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2595960" y="5388480"/>
            <a:ext cx="1566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Comprimento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rcRect l="46259" t="16276" r="51788" b="78245"/>
          <a:stretch/>
        </p:blipFill>
        <p:spPr>
          <a:xfrm>
            <a:off x="2523960" y="6044040"/>
            <a:ext cx="123480" cy="142560"/>
          </a:xfrm>
          <a:prstGeom prst="rect">
            <a:avLst/>
          </a:prstGeom>
          <a:ln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3"/>
          <a:srcRect l="80628" t="70951" r="18022" b="24294"/>
          <a:stretch/>
        </p:blipFill>
        <p:spPr>
          <a:xfrm>
            <a:off x="4241160" y="6053400"/>
            <a:ext cx="85320" cy="12348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2663640" y="5946120"/>
            <a:ext cx="1162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Venenoso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4316760" y="5946120"/>
            <a:ext cx="1310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Comestível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2686320" y="288612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https://code.google.com/p/nll/wiki/ClassifierNeuralNetwork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Motivação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13B311E7-8442-4EFB-845B-5E4D75997A24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153" name="Picture 2" descr=""/>
          <p:cNvPicPr/>
          <p:nvPr/>
        </p:nvPicPr>
        <p:blipFill>
          <a:blip r:embed="rId1"/>
          <a:srcRect l="21508" t="17658" r="16886" b="9765"/>
          <a:stretch/>
        </p:blipFill>
        <p:spPr>
          <a:xfrm>
            <a:off x="2523960" y="3448080"/>
            <a:ext cx="2904840" cy="256176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1473120" y="3258720"/>
            <a:ext cx="790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Altura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4281480" y="6091560"/>
            <a:ext cx="1566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Comprimento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2258640" y="6095880"/>
            <a:ext cx="359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"/>
          <p:cNvSpPr/>
          <p:nvPr/>
        </p:nvSpPr>
        <p:spPr>
          <a:xfrm flipV="1">
            <a:off x="2255760" y="3333600"/>
            <a:ext cx="2520" cy="276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2" descr=""/>
          <p:cNvPicPr/>
          <p:nvPr/>
        </p:nvPicPr>
        <p:blipFill>
          <a:blip r:embed="rId2"/>
          <a:srcRect l="72279" t="16263" r="25093" b="79687"/>
          <a:stretch/>
        </p:blipFill>
        <p:spPr>
          <a:xfrm>
            <a:off x="6154560" y="4257720"/>
            <a:ext cx="123480" cy="142560"/>
          </a:xfrm>
          <a:prstGeom prst="rect">
            <a:avLst/>
          </a:prstGeom>
          <a:ln>
            <a:noFill/>
          </a:ln>
        </p:spPr>
      </p:pic>
      <p:pic>
        <p:nvPicPr>
          <p:cNvPr id="159" name="Picture 2" descr=""/>
          <p:cNvPicPr/>
          <p:nvPr/>
        </p:nvPicPr>
        <p:blipFill>
          <a:blip r:embed="rId3"/>
          <a:srcRect l="68028" t="27108" r="29951" b="69391"/>
          <a:stretch/>
        </p:blipFill>
        <p:spPr>
          <a:xfrm>
            <a:off x="6163920" y="4583160"/>
            <a:ext cx="95040" cy="123480"/>
          </a:xfrm>
          <a:prstGeom prst="rect">
            <a:avLst/>
          </a:prstGeom>
          <a:ln>
            <a:noFill/>
          </a:ln>
        </p:spPr>
      </p:pic>
      <p:sp>
        <p:nvSpPr>
          <p:cNvPr id="160" name="CustomShape 7"/>
          <p:cNvSpPr/>
          <p:nvPr/>
        </p:nvSpPr>
        <p:spPr>
          <a:xfrm>
            <a:off x="6219000" y="4155120"/>
            <a:ext cx="1162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Venenoso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61" name="CustomShape 8"/>
          <p:cNvSpPr/>
          <p:nvPr/>
        </p:nvSpPr>
        <p:spPr>
          <a:xfrm>
            <a:off x="6223320" y="4475880"/>
            <a:ext cx="1310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Century Gothic"/>
              </a:rPr>
              <a:t>Comestível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3976560" y="6714360"/>
            <a:ext cx="56192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http://stackoverflow.com/questions/14521552/why-as-number-of-features-increases-the-classification-accuracy-decreases-when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Conceito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SVM é uma técnica de Aprendizagem de Máquina que procura por um hiperplano que divida duas classes com maior margem possível;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60CB2398-9E73-43EA-96B0-8694C16C6239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>
            <a:off x="3143160" y="3505320"/>
            <a:ext cx="2857320" cy="28191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2838600" y="6324480"/>
            <a:ext cx="457164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http://docs.opencv.org/doc/tutorials/ml/introduction_to_svm/introduction_to_svm.html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Conceito – SVM com Margens Rígidas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66520" y="2489040"/>
            <a:ext cx="6345000" cy="353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Determinar hiperplano de separação: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08262C20-F73E-43A3-B8FA-3CC6E289FC8C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160640" y="2937240"/>
            <a:ext cx="4146480" cy="22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Dado objetos -dimensionais  nas classes ;</a:t>
            </a:r>
            <a:endParaRPr b="0" lang="pt-BR" sz="105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Para cada conjunto de treinamento linearmente separável </a:t>
            </a:r>
            <a:endParaRPr b="0" lang="pt-BR" sz="105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Seja</a:t>
            </a:r>
            <a:r>
              <a:rPr b="0" i="1" lang="pt-BR" sz="1050" spc="-1" strike="noStrike">
                <a:solidFill>
                  <a:srgbClr val="000000"/>
                </a:solidFill>
                <a:latin typeface="Arial"/>
              </a:rPr>
              <a:t>   </a:t>
            </a: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solução do seguinte problema de otimização com restrições:</a:t>
            </a: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3. O par  representado a seguir define o hiperplano ótimo:</a:t>
            </a: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</a:rPr>
              <a:t>4. O classificador é expresso por:</a:t>
            </a: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05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602280" y="2937240"/>
            <a:ext cx="5263560" cy="4220640"/>
          </a:xfrm>
          <a:prstGeom prst="rect">
            <a:avLst/>
          </a:prstGeom>
          <a:blipFill rotWithShape="0">
            <a:blip r:embed="rId1"/>
            <a:stretch>
              <a:fillRect l="-1620" t="-1727" r="-575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2"/>
          <a:stretch/>
        </p:blipFill>
        <p:spPr>
          <a:xfrm>
            <a:off x="6047280" y="3502080"/>
            <a:ext cx="2709720" cy="291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66520" y="927000"/>
            <a:ext cx="6345000" cy="70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Conceito – SVM com Margens Rígidas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66520" y="2489040"/>
            <a:ext cx="6345000" cy="4092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Os dados devem ser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</a:rPr>
              <a:t>linearmente separáveis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;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Determinar hiperplano de separação: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Para resolução do problema é utilizado a função Lagrangiana: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29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Os Multiplicadores de Lagrange não nulos são utilizados como vetores de suporte.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7678440" y="295560"/>
            <a:ext cx="79092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7E02B8B9-EFD3-4E4A-BFCD-20E75D93EF87}" type="slidenum">
              <a:rPr b="0" lang="pt-BR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171080" y="3432960"/>
            <a:ext cx="3969360" cy="137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 classificador é expresso por: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171080" y="3432960"/>
            <a:ext cx="3969360" cy="1967040"/>
          </a:xfrm>
          <a:prstGeom prst="rect">
            <a:avLst/>
          </a:prstGeom>
          <a:blipFill rotWithShape="0">
            <a:blip r:embed="rId1"/>
            <a:stretch>
              <a:fillRect l="-353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2"/>
          <a:stretch/>
        </p:blipFill>
        <p:spPr>
          <a:xfrm>
            <a:off x="5931360" y="2489040"/>
            <a:ext cx="2709720" cy="29196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80" name="Formula 6"/>
              <p:cNvSpPr txBox="1"/>
              <p:nvPr/>
            </p:nvSpPr>
            <p:spPr>
              <a:xfrm>
                <a:off x="6687360" y="271980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1" name="CustomShape 7"/>
          <p:cNvSpPr/>
          <p:nvPr/>
        </p:nvSpPr>
        <p:spPr>
          <a:xfrm>
            <a:off x="6687360" y="2719800"/>
            <a:ext cx="390240" cy="168840"/>
          </a:xfrm>
          <a:prstGeom prst="rect">
            <a:avLst/>
          </a:prstGeom>
          <a:blipFill rotWithShape="0">
            <a:blip r:embed="rId3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2" name="Formula 8"/>
              <p:cNvSpPr txBox="1"/>
              <p:nvPr/>
            </p:nvSpPr>
            <p:spPr>
              <a:xfrm>
                <a:off x="6163560" y="297828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3" name="CustomShape 9"/>
          <p:cNvSpPr/>
          <p:nvPr/>
        </p:nvSpPr>
        <p:spPr>
          <a:xfrm>
            <a:off x="6163560" y="2978280"/>
            <a:ext cx="390240" cy="168840"/>
          </a:xfrm>
          <a:prstGeom prst="rect">
            <a:avLst/>
          </a:prstGeom>
          <a:blipFill rotWithShape="0">
            <a:blip r:embed="rId4"/>
            <a:stretch>
              <a:fillRect l="-4675" t="0" r="-7793" b="-1102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4" name="Formula 10"/>
              <p:cNvSpPr txBox="1"/>
              <p:nvPr/>
            </p:nvSpPr>
            <p:spPr>
              <a:xfrm>
                <a:off x="6163560" y="334944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5" name="CustomShape 11"/>
          <p:cNvSpPr/>
          <p:nvPr/>
        </p:nvSpPr>
        <p:spPr>
          <a:xfrm>
            <a:off x="6163560" y="3349440"/>
            <a:ext cx="390240" cy="168840"/>
          </a:xfrm>
          <a:prstGeom prst="rect">
            <a:avLst/>
          </a:prstGeom>
          <a:blipFill rotWithShape="0">
            <a:blip r:embed="rId5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6" name="Formula 12"/>
              <p:cNvSpPr txBox="1"/>
              <p:nvPr/>
            </p:nvSpPr>
            <p:spPr>
              <a:xfrm>
                <a:off x="7149960" y="281304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7" name="CustomShape 13"/>
          <p:cNvSpPr/>
          <p:nvPr/>
        </p:nvSpPr>
        <p:spPr>
          <a:xfrm>
            <a:off x="7149960" y="2813040"/>
            <a:ext cx="390240" cy="168840"/>
          </a:xfrm>
          <a:prstGeom prst="rect">
            <a:avLst/>
          </a:prstGeom>
          <a:blipFill rotWithShape="0">
            <a:blip r:embed="rId6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8" name="Formula 14"/>
              <p:cNvSpPr txBox="1"/>
              <p:nvPr/>
            </p:nvSpPr>
            <p:spPr>
              <a:xfrm>
                <a:off x="7878960" y="465552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9" name="CustomShape 15"/>
          <p:cNvSpPr/>
          <p:nvPr/>
        </p:nvSpPr>
        <p:spPr>
          <a:xfrm>
            <a:off x="7878960" y="4655520"/>
            <a:ext cx="390240" cy="168840"/>
          </a:xfrm>
          <a:prstGeom prst="rect">
            <a:avLst/>
          </a:prstGeom>
          <a:blipFill rotWithShape="0">
            <a:blip r:embed="rId7"/>
            <a:stretch>
              <a:fillRect l="-4593" t="0" r="-6152" b="-1102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0" name="Formula 16"/>
              <p:cNvSpPr txBox="1"/>
              <p:nvPr/>
            </p:nvSpPr>
            <p:spPr>
              <a:xfrm>
                <a:off x="8470080" y="434484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1" name="CustomShape 17"/>
          <p:cNvSpPr/>
          <p:nvPr/>
        </p:nvSpPr>
        <p:spPr>
          <a:xfrm>
            <a:off x="8470080" y="4344840"/>
            <a:ext cx="390240" cy="168840"/>
          </a:xfrm>
          <a:prstGeom prst="rect">
            <a:avLst/>
          </a:prstGeom>
          <a:blipFill rotWithShape="0">
            <a:blip r:embed="rId8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2" name="Formula 18"/>
              <p:cNvSpPr txBox="1"/>
              <p:nvPr/>
            </p:nvSpPr>
            <p:spPr>
              <a:xfrm>
                <a:off x="8360280" y="394920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3" name="CustomShape 19"/>
          <p:cNvSpPr/>
          <p:nvPr/>
        </p:nvSpPr>
        <p:spPr>
          <a:xfrm>
            <a:off x="8360280" y="3949200"/>
            <a:ext cx="390240" cy="168840"/>
          </a:xfrm>
          <a:prstGeom prst="rect">
            <a:avLst/>
          </a:prstGeom>
          <a:blipFill rotWithShape="0">
            <a:blip r:embed="rId9"/>
            <a:stretch>
              <a:fillRect l="-4593" t="0" r="-6152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4" name="Formula 20"/>
              <p:cNvSpPr txBox="1"/>
              <p:nvPr/>
            </p:nvSpPr>
            <p:spPr>
              <a:xfrm>
                <a:off x="8250840" y="378828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5" name="CustomShape 21"/>
          <p:cNvSpPr/>
          <p:nvPr/>
        </p:nvSpPr>
        <p:spPr>
          <a:xfrm>
            <a:off x="8250840" y="3788280"/>
            <a:ext cx="390240" cy="168840"/>
          </a:xfrm>
          <a:prstGeom prst="rect">
            <a:avLst/>
          </a:prstGeom>
          <a:blipFill rotWithShape="0">
            <a:blip r:embed="rId10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6" name="Formula 22"/>
              <p:cNvSpPr txBox="1"/>
              <p:nvPr/>
            </p:nvSpPr>
            <p:spPr>
              <a:xfrm>
                <a:off x="7970040" y="433224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7" name="CustomShape 23"/>
          <p:cNvSpPr/>
          <p:nvPr/>
        </p:nvSpPr>
        <p:spPr>
          <a:xfrm>
            <a:off x="7970040" y="4332240"/>
            <a:ext cx="390240" cy="168840"/>
          </a:xfrm>
          <a:prstGeom prst="rect">
            <a:avLst/>
          </a:prstGeom>
          <a:blipFill rotWithShape="0">
            <a:blip r:embed="rId11"/>
            <a:stretch>
              <a:fillRect l="-4675" t="0" r="-7793" b="-1102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8" name="Formula 24"/>
              <p:cNvSpPr txBox="1"/>
              <p:nvPr/>
            </p:nvSpPr>
            <p:spPr>
              <a:xfrm>
                <a:off x="6735600" y="330588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9" name="CustomShape 25"/>
          <p:cNvSpPr/>
          <p:nvPr/>
        </p:nvSpPr>
        <p:spPr>
          <a:xfrm>
            <a:off x="6735600" y="3305880"/>
            <a:ext cx="390240" cy="168840"/>
          </a:xfrm>
          <a:prstGeom prst="rect">
            <a:avLst/>
          </a:prstGeom>
          <a:blipFill rotWithShape="0">
            <a:blip r:embed="rId12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0" name="Formula 26"/>
              <p:cNvSpPr txBox="1"/>
              <p:nvPr/>
            </p:nvSpPr>
            <p:spPr>
              <a:xfrm>
                <a:off x="6369480" y="3656520"/>
                <a:ext cx="3902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𝛼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01" name="CustomShape 27"/>
          <p:cNvSpPr/>
          <p:nvPr/>
        </p:nvSpPr>
        <p:spPr>
          <a:xfrm>
            <a:off x="6369480" y="3656520"/>
            <a:ext cx="390240" cy="168840"/>
          </a:xfrm>
          <a:prstGeom prst="rect">
            <a:avLst/>
          </a:prstGeom>
          <a:blipFill rotWithShape="0">
            <a:blip r:embed="rId13"/>
            <a:stretch>
              <a:fillRect l="-4675" t="0" r="-7793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2" name="Formula 28"/>
              <p:cNvSpPr txBox="1"/>
              <p:nvPr/>
            </p:nvSpPr>
            <p:spPr>
              <a:xfrm>
                <a:off x="7233480" y="3349440"/>
                <a:ext cx="54072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𝜶</m:t>
                    </m:r>
                    <m:r>
                      <m:t xml:space="preserve">=</m:t>
                    </m:r>
                    <m:r>
                      <m:t xml:space="preserve">𝟎</m:t>
                    </m:r>
                    <m:r>
                      <m:t xml:space="preserve">.</m:t>
                    </m:r>
                    <m:r>
                      <m:t xml:space="preserve">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03" name="CustomShape 29"/>
          <p:cNvSpPr/>
          <p:nvPr/>
        </p:nvSpPr>
        <p:spPr>
          <a:xfrm>
            <a:off x="7233480" y="3349440"/>
            <a:ext cx="540720" cy="168840"/>
          </a:xfrm>
          <a:prstGeom prst="rect">
            <a:avLst/>
          </a:prstGeom>
          <a:blipFill rotWithShape="0">
            <a:blip r:embed="rId14"/>
            <a:stretch>
              <a:fillRect l="-2238" t="0" r="-5659" b="-70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30"/>
          <p:cNvSpPr/>
          <p:nvPr/>
        </p:nvSpPr>
        <p:spPr>
          <a:xfrm>
            <a:off x="7138080" y="4272840"/>
            <a:ext cx="986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1" lang="pt-BR" sz="1100" spc="-1" strike="noStrike">
                <a:solidFill>
                  <a:srgbClr val="ff0000"/>
                </a:solidFill>
                <a:latin typeface="Century Gothic"/>
              </a:rPr>
              <a:t>5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05" name="CustomShape 31"/>
          <p:cNvSpPr/>
          <p:nvPr/>
        </p:nvSpPr>
        <p:spPr>
          <a:xfrm>
            <a:off x="6951960" y="4272840"/>
            <a:ext cx="470880" cy="168840"/>
          </a:xfrm>
          <a:prstGeom prst="rect">
            <a:avLst/>
          </a:prstGeom>
          <a:blipFill rotWithShape="0">
            <a:blip r:embed="rId15"/>
            <a:stretch>
              <a:fillRect l="-7655" t="-32033" r="-17902" b="-4633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32"/>
          <p:cNvSpPr/>
          <p:nvPr/>
        </p:nvSpPr>
        <p:spPr>
          <a:xfrm>
            <a:off x="7749720" y="3717000"/>
            <a:ext cx="9864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1" lang="pt-BR" sz="1100" spc="-1" strike="noStrike">
                <a:solidFill>
                  <a:srgbClr val="ff0000"/>
                </a:solidFill>
                <a:latin typeface="Century Gothic"/>
              </a:rPr>
              <a:t>6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207" name="CustomShape 33"/>
          <p:cNvSpPr/>
          <p:nvPr/>
        </p:nvSpPr>
        <p:spPr>
          <a:xfrm>
            <a:off x="7563600" y="3717000"/>
            <a:ext cx="470880" cy="168840"/>
          </a:xfrm>
          <a:prstGeom prst="rect">
            <a:avLst/>
          </a:prstGeom>
          <a:blipFill rotWithShape="0">
            <a:blip r:embed="rId16"/>
            <a:stretch>
              <a:fillRect l="-7734" t="-33215" r="-18148" b="-5177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Century Gothic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34"/>
          <p:cNvSpPr/>
          <p:nvPr/>
        </p:nvSpPr>
        <p:spPr>
          <a:xfrm>
            <a:off x="6121440" y="2303640"/>
            <a:ext cx="2447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600" spc="-1" strike="noStrike">
                <a:solidFill>
                  <a:srgbClr val="000000"/>
                </a:solidFill>
                <a:latin typeface="Century Gothic"/>
              </a:rPr>
              <a:t>Fonte: http://en.wikipedia.org/wiki/Support_vector_machine</a:t>
            </a:r>
            <a:endParaRPr b="0" lang="pt-BR" sz="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2709</TotalTime>
  <Application>LibreOffice/6.0.7.3$Linux_X86_64 LibreOffice_project/00m0$Build-3</Application>
  <Words>1522</Words>
  <Paragraphs>406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2014-09-18T22:18:03Z</dcterms:created>
  <dc:creator>Marcelo</dc:creator>
  <dc:description/>
  <dc:language>pt-BR</dc:language>
  <cp:lastModifiedBy/>
  <dcterms:modified xsi:type="dcterms:W3CDTF">2019-09-14T17:05:38Z</dcterms:modified>
  <cp:revision>184</cp:revision>
  <dc:subject/>
  <dc:title>Suport Vector Machine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32</vt:i4>
  </property>
</Properties>
</file>